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4" r:id="rId4"/>
    <p:sldId id="265" r:id="rId5"/>
    <p:sldId id="266" r:id="rId6"/>
    <p:sldId id="267" r:id="rId7"/>
    <p:sldId id="268" r:id="rId8"/>
    <p:sldId id="273" r:id="rId9"/>
    <p:sldId id="279" r:id="rId10"/>
    <p:sldId id="270" r:id="rId11"/>
    <p:sldId id="274" r:id="rId12"/>
    <p:sldId id="275" r:id="rId13"/>
    <p:sldId id="276" r:id="rId14"/>
    <p:sldId id="277" r:id="rId15"/>
    <p:sldId id="278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70A9"/>
    <a:srgbClr val="FFDD00"/>
    <a:srgbClr val="00BD16"/>
    <a:srgbClr val="0CF500"/>
    <a:srgbClr val="9900FF"/>
    <a:srgbClr val="FF9500"/>
    <a:srgbClr val="0026FF"/>
    <a:srgbClr val="85FFBC"/>
    <a:srgbClr val="FFD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FD1D8-2549-4E04-9B04-344EC223254F}" v="748" dt="2023-06-22T23:28:46.205"/>
    <p1510:client id="{4B129932-C566-24AD-980B-2CBC822AE523}" v="1" dt="2023-06-22T17:56:33.175"/>
    <p1510:client id="{D02769BB-6478-3F42-9875-0850FAC5FC69}" v="806" dt="2023-06-22T19:28:18.717"/>
    <p1510:client id="{F4A66DA2-6168-5837-EF3F-66AE9B9728C7}" v="525" dt="2023-06-22T23:42:17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2D68C-DC1E-3979-A365-38506C5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1D72F1-A96A-A0D9-69D5-15C6722B0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4644B-D1A4-5BD8-6C20-F47BE96D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673A6-8479-5C8B-680F-D6A9DA87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E0729-F030-D98B-F6C5-17D3D4E8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137B-03C1-98E7-F047-3A3206D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43834A-B8A2-AA03-2ED6-C37534539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BE5C4-2CD0-E80C-0182-548B023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DCCF4-DFCD-FFE4-26C2-0AC03269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E3AEA-6931-25FC-EEE8-CAD75E5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7A4F9-9115-D43F-F784-8B0436872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A1FA2-292B-906D-CE18-C0E26C3C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7E909-5521-45F8-247E-8C72A08C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C9792-393C-49BE-CCA2-EB45B3D6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5ACBA-D7E2-B03D-60E7-46E20CCB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B4476-E7F0-5139-D1B5-8671FA7D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A6438-8C16-D4E7-A19D-EC81B8F2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959D9-2E53-1521-56A8-BB46E677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EF3DD2-966B-BBD9-E469-0A3F7B4D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51A8E-12C6-5E79-8DCB-12616F83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9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B9159-08E9-E44A-5F00-74260D09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5168B-F6DB-414B-EEA5-9F8E724A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0B567-6FE9-B66F-0E48-9A4F25F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7EA98-75FB-EE8B-5F22-A44B86E3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CC90B-5C78-E5C6-3F5E-DED456F0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1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724EA-1D29-ECE7-212C-272C0C6D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91F1C-0279-31E4-5635-8CDD2B6A6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6B467-CAE4-0FD2-B275-22AFFC372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DCCCC-F82E-61B4-C87F-88055926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AC99FA-D4E5-8385-7B42-93CA0864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D347D-3F1A-C576-0819-BC4D1A17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9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5C340-998E-DBD3-9AC6-8A06F275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49B2C-5C02-CE89-BF9D-A1EC4044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79678-D74A-200F-B45B-0F89640EE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514A7D-9AE9-55CE-3952-A613FE413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0BD5DC-DC5E-A639-99D4-908E930FB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64BBA-1D68-211A-88D6-EC5414FC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720578-28E4-AF48-E218-361C09E1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7BDD8C-42B7-E7E0-E2E4-28B54572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3F74F-0F2C-E98F-B990-37926417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5DB152-552D-171B-C5FE-5911697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E138B4-AD93-9D22-CF9F-BFE081FD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E347FB-B24D-C09D-C69A-765C35F4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3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F6FE16-859E-9206-735B-CE2A9665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D8A509-2B5D-06CE-2507-440C418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4E456-8138-5608-689A-493BF950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EB94E-2AB2-00E4-258A-A0FD68CF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C4D7-F403-9645-90ED-00B56EC5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FE543-1DE0-7F6C-A75B-F751D41F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580EB-E3AC-E0EC-C09E-4B22299C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5B5358-BB74-B58E-EB25-2162EDED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91BB47-8F6A-E40A-6843-B48B167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63DA0-FF84-2019-D6EF-5E17256F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416063-EA4C-0EC8-C4E4-07EBCFA3A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8E0E0-E686-23AE-CB97-70F15563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E2C6A-6D07-8BD9-DAA2-035E7B85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B98AF-1132-638B-AD53-EF7B941D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FAD7D-EC7B-02AC-7F49-27E73E7E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4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FD9658-54EA-6177-865A-6AD1FA6D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29FC-D492-4D53-4591-F5F6EA84E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355B2-FE2C-1E39-3E32-98B44C0C1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24412-CCEF-40E7-8ADA-3C127BD983DD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84D82-D498-CA41-8B15-C3703A538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769FC-AD84-7A9F-88C3-FEE9F4DF4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8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21.sv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m.blog.naver.com/the_trip/22178035963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5FC012F3-B9DD-D8C5-0CEE-186B05DD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620925"/>
            <a:ext cx="5240355" cy="44151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81B321-8767-0C56-BCD1-B137C951E5C7}"/>
              </a:ext>
            </a:extLst>
          </p:cNvPr>
          <p:cNvSpPr/>
          <p:nvPr/>
        </p:nvSpPr>
        <p:spPr>
          <a:xfrm>
            <a:off x="1849822" y="1779166"/>
            <a:ext cx="8069855" cy="8446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ea typeface="맑은 고딕"/>
              </a:rPr>
              <a:t>맛집과 함께하는 대구경북 문제해결!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417DC-9250-D346-7B77-D8A894E2DF72}"/>
              </a:ext>
            </a:extLst>
          </p:cNvPr>
          <p:cNvSpPr txBox="1"/>
          <p:nvPr/>
        </p:nvSpPr>
        <p:spPr>
          <a:xfrm>
            <a:off x="1845232" y="1265044"/>
            <a:ext cx="4971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i="1">
                <a:ea typeface="맑은 고딕"/>
              </a:rPr>
              <a:t>H</a:t>
            </a:r>
            <a:r>
              <a:rPr lang="ko-KR" altLang="en-US" sz="2400" b="1" i="1" err="1">
                <a:ea typeface="맑은 고딕"/>
              </a:rPr>
              <a:t>a</a:t>
            </a:r>
            <a:r>
              <a:rPr lang="en-US" altLang="ko-KR" sz="2400" b="1" i="1">
                <a:ea typeface="맑은 고딕"/>
              </a:rPr>
              <a:t>c</a:t>
            </a:r>
            <a:r>
              <a:rPr lang="ko-KR" altLang="en-US" sz="2400" b="1" i="1">
                <a:ea typeface="맑은 고딕"/>
              </a:rPr>
              <a:t>k</a:t>
            </a:r>
            <a:r>
              <a:rPr lang="en-US" altLang="ko-KR" sz="2400" b="1" i="1" err="1">
                <a:ea typeface="맑은 고딕"/>
              </a:rPr>
              <a:t>ath</a:t>
            </a:r>
            <a:r>
              <a:rPr lang="ko-KR" altLang="en-US" sz="2400" b="1" i="1" err="1">
                <a:ea typeface="맑은 고딕"/>
              </a:rPr>
              <a:t>on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ko-KR" altLang="en-US" sz="2400" b="1" i="1" err="1">
                <a:ea typeface="맑은 고딕"/>
              </a:rPr>
              <a:t>with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en-US" altLang="ko-KR" sz="2400" b="1" i="1">
                <a:ea typeface="맑은 고딕"/>
              </a:rPr>
              <a:t>M</a:t>
            </a:r>
            <a:r>
              <a:rPr lang="ko-KR" altLang="en-US" sz="2400" b="1" i="1" err="1">
                <a:ea typeface="맑은 고딕"/>
              </a:rPr>
              <a:t>icrosoft</a:t>
            </a:r>
            <a:endParaRPr lang="ko-KR" altLang="en-US" sz="2400" b="1" i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A6ED0-536F-1A91-B1F3-DE23E9BF0AA2}"/>
              </a:ext>
            </a:extLst>
          </p:cNvPr>
          <p:cNvSpPr txBox="1"/>
          <p:nvPr/>
        </p:nvSpPr>
        <p:spPr>
          <a:xfrm>
            <a:off x="10905475" y="5145872"/>
            <a:ext cx="1107996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맑은 고딕"/>
                <a:ea typeface="맑은 고딕"/>
              </a:rPr>
              <a:t>김민주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문진위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박영은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주강현</a:t>
            </a:r>
            <a:endParaRPr lang="ko-KR" altLang="en-US" sz="2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D3551C-E5D7-F438-055B-EFAA9A6A553F}"/>
              </a:ext>
            </a:extLst>
          </p:cNvPr>
          <p:cNvGrpSpPr/>
          <p:nvPr/>
        </p:nvGrpSpPr>
        <p:grpSpPr>
          <a:xfrm rot="1140000">
            <a:off x="8652831" y="771180"/>
            <a:ext cx="1487276" cy="1905000"/>
            <a:chOff x="693144" y="3360144"/>
            <a:chExt cx="1487276" cy="1905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5B453AB-3BF1-58CB-8649-547945320C8E}"/>
                </a:ext>
              </a:extLst>
            </p:cNvPr>
            <p:cNvSpPr/>
            <p:nvPr/>
          </p:nvSpPr>
          <p:spPr>
            <a:xfrm>
              <a:off x="693144" y="3360144"/>
              <a:ext cx="1266939" cy="118431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01D72172-4939-CF3F-C679-FA6CF5BEE002}"/>
                </a:ext>
              </a:extLst>
            </p:cNvPr>
            <p:cNvSpPr/>
            <p:nvPr/>
          </p:nvSpPr>
          <p:spPr>
            <a:xfrm rot="19080000">
              <a:off x="1904999" y="4246084"/>
              <a:ext cx="275421" cy="1019060"/>
            </a:xfrm>
            <a:prstGeom prst="trapezoi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2731817B-B764-5808-7739-419E3DE3088F}"/>
              </a:ext>
            </a:extLst>
          </p:cNvPr>
          <p:cNvSpPr/>
          <p:nvPr/>
        </p:nvSpPr>
        <p:spPr>
          <a:xfrm>
            <a:off x="8845624" y="826263"/>
            <a:ext cx="1101686" cy="10282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F12D74-0E4F-3831-83B6-2DA0A54DBECB}"/>
              </a:ext>
            </a:extLst>
          </p:cNvPr>
          <p:cNvGrpSpPr/>
          <p:nvPr/>
        </p:nvGrpSpPr>
        <p:grpSpPr>
          <a:xfrm>
            <a:off x="8845624" y="826263"/>
            <a:ext cx="1101686" cy="1061893"/>
            <a:chOff x="794130" y="3442769"/>
            <a:chExt cx="1101686" cy="106189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F5C6054-B569-5F79-01E8-9B56DE069B29}"/>
                </a:ext>
              </a:extLst>
            </p:cNvPr>
            <p:cNvSpPr/>
            <p:nvPr/>
          </p:nvSpPr>
          <p:spPr>
            <a:xfrm>
              <a:off x="794130" y="3442769"/>
              <a:ext cx="1101686" cy="1028241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20AA6-0E3E-528E-A563-3552B8185A94}"/>
                </a:ext>
              </a:extLst>
            </p:cNvPr>
            <p:cNvSpPr/>
            <p:nvPr/>
          </p:nvSpPr>
          <p:spPr>
            <a:xfrm rot="1380000" flipH="1">
              <a:off x="1749472" y="3724302"/>
              <a:ext cx="36724" cy="78036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2D54A9-0810-63AA-0B7B-33192E850D40}"/>
                </a:ext>
              </a:extLst>
            </p:cNvPr>
            <p:cNvSpPr/>
            <p:nvPr/>
          </p:nvSpPr>
          <p:spPr>
            <a:xfrm rot="1380000" flipH="1">
              <a:off x="1615773" y="3560023"/>
              <a:ext cx="55085" cy="92725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6">
            <a:extLst>
              <a:ext uri="{FF2B5EF4-FFF2-40B4-BE49-F238E27FC236}">
                <a16:creationId xmlns:a16="http://schemas.microsoft.com/office/drawing/2014/main" id="{20BF447D-6A73-DCC7-3196-D4BBD012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5" y="1635282"/>
            <a:ext cx="870334" cy="104437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BF8F41-D59E-CB7B-5D16-7479E7B7BF21}"/>
              </a:ext>
            </a:extLst>
          </p:cNvPr>
          <p:cNvSpPr/>
          <p:nvPr/>
        </p:nvSpPr>
        <p:spPr>
          <a:xfrm>
            <a:off x="10850062" y="5038405"/>
            <a:ext cx="1251930" cy="172447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71D4E-2BD1-F0DB-557D-D9D4CF504515}"/>
              </a:ext>
            </a:extLst>
          </p:cNvPr>
          <p:cNvSpPr txBox="1"/>
          <p:nvPr/>
        </p:nvSpPr>
        <p:spPr>
          <a:xfrm>
            <a:off x="10824072" y="46408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Team</a:t>
            </a:r>
            <a:r>
              <a:rPr lang="ko-KR" altLang="en-US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Byte</a:t>
            </a:r>
          </a:p>
        </p:txBody>
      </p:sp>
    </p:spTree>
    <p:extLst>
      <p:ext uri="{BB962C8B-B14F-4D97-AF65-F5344CB8AC3E}">
        <p14:creationId xmlns:p14="http://schemas.microsoft.com/office/powerpoint/2010/main" val="41914200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FD06A-4337-14F4-F289-1A72E5C331E2}"/>
              </a:ext>
            </a:extLst>
          </p:cNvPr>
          <p:cNvSpPr txBox="1"/>
          <p:nvPr/>
        </p:nvSpPr>
        <p:spPr>
          <a:xfrm>
            <a:off x="3295522" y="1644692"/>
            <a:ext cx="4831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실행한 거 보여주기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572A8D-524F-E5A6-2E3F-9B4D6AF9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382"/>
            <a:ext cx="12346247" cy="694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4243F65F-CBDD-FF91-6074-C3739DDE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784" y="6068571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6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FF27CA2-1001-50FA-D812-C10BA8FC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5A59D285-F5AE-155C-598C-C3C631E9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9EECE91-4303-721C-D9F3-F12EAB68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3E0E903D-8436-BB10-C300-EA5D5701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01DF22-B5CC-69AA-52C6-E3B7854D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03FFA9EF-54DE-A1C7-221E-39DBB37A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BDBF611-810A-9AB7-C165-142EA783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311E58B-1158-319B-5BA7-915F7E3E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5BD702C-61F3-B620-6CB4-1F92B3E1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D18B91-19E2-36F4-0B11-F278DD4E3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8" t="17506" r="48840" b="30179"/>
          <a:stretch/>
        </p:blipFill>
        <p:spPr>
          <a:xfrm>
            <a:off x="1382070" y="2373252"/>
            <a:ext cx="2177808" cy="1486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CFF0F9-EE75-87F4-4413-7A057DA08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90" t="30438" r="18023" b="20408"/>
          <a:stretch/>
        </p:blipFill>
        <p:spPr>
          <a:xfrm>
            <a:off x="6722923" y="2359600"/>
            <a:ext cx="2177808" cy="1486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D7F9E7-F3B5-9271-137C-AAF3AFBCB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04" t="26259" r="7040" b="29364"/>
          <a:stretch/>
        </p:blipFill>
        <p:spPr>
          <a:xfrm>
            <a:off x="1287607" y="6590350"/>
            <a:ext cx="2272271" cy="1723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5C1DA-4830-0B0E-450D-4BA2371E6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897" t="37049" r="22413" b="32519"/>
          <a:stretch/>
        </p:blipFill>
        <p:spPr>
          <a:xfrm>
            <a:off x="6722923" y="6615828"/>
            <a:ext cx="2177808" cy="1378521"/>
          </a:xfrm>
          <a:prstGeom prst="rect">
            <a:avLst/>
          </a:prstGeom>
        </p:spPr>
      </p:pic>
      <p:pic>
        <p:nvPicPr>
          <p:cNvPr id="10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8D2970B-C23F-3CCE-5077-FA032FDD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38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타원 1099">
            <a:extLst>
              <a:ext uri="{FF2B5EF4-FFF2-40B4-BE49-F238E27FC236}">
                <a16:creationId xmlns:a16="http://schemas.microsoft.com/office/drawing/2014/main" id="{65216E94-77A3-46AA-A7CD-2566276F2036}"/>
              </a:ext>
            </a:extLst>
          </p:cNvPr>
          <p:cNvSpPr/>
          <p:nvPr/>
        </p:nvSpPr>
        <p:spPr>
          <a:xfrm>
            <a:off x="2786349" y="527890"/>
            <a:ext cx="5884843" cy="5811397"/>
          </a:xfrm>
          <a:prstGeom prst="ellips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1099" name="그림 3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D2EF7180-CE50-3F7A-16D3-89C6AE3A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">
            <a:off x="4559147" y="2565841"/>
            <a:ext cx="2302524" cy="1927190"/>
          </a:xfrm>
          <a:prstGeom prst="rect">
            <a:avLst/>
          </a:prstGeom>
        </p:spPr>
      </p:pic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0F5952A2-EF90-F478-10A2-CDF0AE1256CE}"/>
              </a:ext>
            </a:extLst>
          </p:cNvPr>
          <p:cNvGrpSpPr/>
          <p:nvPr/>
        </p:nvGrpSpPr>
        <p:grpSpPr>
          <a:xfrm>
            <a:off x="2345401" y="3967849"/>
            <a:ext cx="3014302" cy="2805687"/>
            <a:chOff x="2345401" y="3967849"/>
            <a:chExt cx="3014302" cy="2805687"/>
          </a:xfrm>
        </p:grpSpPr>
        <p:sp>
          <p:nvSpPr>
            <p:cNvPr id="1095" name="타원 1094">
              <a:extLst>
                <a:ext uri="{FF2B5EF4-FFF2-40B4-BE49-F238E27FC236}">
                  <a16:creationId xmlns:a16="http://schemas.microsoft.com/office/drawing/2014/main" id="{0E702DC7-7045-F3A4-138E-72DFED3C04AA}"/>
                </a:ext>
              </a:extLst>
            </p:cNvPr>
            <p:cNvSpPr/>
            <p:nvPr/>
          </p:nvSpPr>
          <p:spPr>
            <a:xfrm>
              <a:off x="3009439" y="4496718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경제적 성장</a:t>
              </a:r>
            </a:p>
          </p:txBody>
        </p:sp>
        <p:pic>
          <p:nvPicPr>
            <p:cNvPr id="1102" name="그래픽 11" descr="화폐 윤곽선">
              <a:extLst>
                <a:ext uri="{FF2B5EF4-FFF2-40B4-BE49-F238E27FC236}">
                  <a16:creationId xmlns:a16="http://schemas.microsoft.com/office/drawing/2014/main" id="{D2675D8C-52FB-8B3B-6999-4DEEB29E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20000">
              <a:off x="2345401" y="3967849"/>
              <a:ext cx="1491306" cy="1544503"/>
            </a:xfrm>
            <a:prstGeom prst="rect">
              <a:avLst/>
            </a:prstGeom>
          </p:spPr>
        </p:pic>
      </p:grpSp>
      <p:grpSp>
        <p:nvGrpSpPr>
          <p:cNvPr id="1109" name="그룹 1108">
            <a:extLst>
              <a:ext uri="{FF2B5EF4-FFF2-40B4-BE49-F238E27FC236}">
                <a16:creationId xmlns:a16="http://schemas.microsoft.com/office/drawing/2014/main" id="{2E36484F-0B77-C89E-781D-370D9873C73D}"/>
              </a:ext>
            </a:extLst>
          </p:cNvPr>
          <p:cNvGrpSpPr/>
          <p:nvPr/>
        </p:nvGrpSpPr>
        <p:grpSpPr>
          <a:xfrm>
            <a:off x="6097836" y="3825608"/>
            <a:ext cx="2350264" cy="2878156"/>
            <a:chOff x="6097836" y="3825608"/>
            <a:chExt cx="2350264" cy="2878156"/>
          </a:xfrm>
        </p:grpSpPr>
        <p:sp>
          <p:nvSpPr>
            <p:cNvPr id="1093" name="타원 1092">
              <a:extLst>
                <a:ext uri="{FF2B5EF4-FFF2-40B4-BE49-F238E27FC236}">
                  <a16:creationId xmlns:a16="http://schemas.microsoft.com/office/drawing/2014/main" id="{D2A2B25D-BAB9-6060-512A-6E0578D2F624}"/>
                </a:ext>
              </a:extLst>
            </p:cNvPr>
            <p:cNvSpPr/>
            <p:nvPr/>
          </p:nvSpPr>
          <p:spPr>
            <a:xfrm>
              <a:off x="6097836" y="4426946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유동인구 증가</a:t>
              </a:r>
            </a:p>
          </p:txBody>
        </p:sp>
        <p:pic>
          <p:nvPicPr>
            <p:cNvPr id="1103" name="그래픽 1103" descr="그룹 성공 단색으로 채워진">
              <a:extLst>
                <a:ext uri="{FF2B5EF4-FFF2-40B4-BE49-F238E27FC236}">
                  <a16:creationId xmlns:a16="http://schemas.microsoft.com/office/drawing/2014/main" id="{3743C282-3562-67C2-A2E7-0D3CC05F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02776" y="3825608"/>
              <a:ext cx="1345893" cy="1355074"/>
            </a:xfrm>
            <a:prstGeom prst="rect">
              <a:avLst/>
            </a:prstGeom>
          </p:spPr>
        </p:pic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B7B90836-162D-B9C9-B5F3-94E1C345BF04}"/>
              </a:ext>
            </a:extLst>
          </p:cNvPr>
          <p:cNvGrpSpPr/>
          <p:nvPr/>
        </p:nvGrpSpPr>
        <p:grpSpPr>
          <a:xfrm>
            <a:off x="7344577" y="1154018"/>
            <a:ext cx="2385153" cy="2729427"/>
            <a:chOff x="7344577" y="1154018"/>
            <a:chExt cx="2385153" cy="2729427"/>
          </a:xfrm>
        </p:grpSpPr>
        <p:sp>
          <p:nvSpPr>
            <p:cNvPr id="1089" name="타원 1088">
              <a:extLst>
                <a:ext uri="{FF2B5EF4-FFF2-40B4-BE49-F238E27FC236}">
                  <a16:creationId xmlns:a16="http://schemas.microsoft.com/office/drawing/2014/main" id="{9C05448A-AD54-1F49-45F8-91BFB7E0E9E9}"/>
                </a:ext>
              </a:extLst>
            </p:cNvPr>
            <p:cNvSpPr/>
            <p:nvPr/>
          </p:nvSpPr>
          <p:spPr>
            <a:xfrm>
              <a:off x="7344577" y="1606627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지역간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교류증가</a:t>
              </a:r>
            </a:p>
          </p:txBody>
        </p:sp>
        <p:pic>
          <p:nvPicPr>
            <p:cNvPr id="1104" name="그래픽 1104" descr="반복 단색으로 채워진">
              <a:extLst>
                <a:ext uri="{FF2B5EF4-FFF2-40B4-BE49-F238E27FC236}">
                  <a16:creationId xmlns:a16="http://schemas.microsoft.com/office/drawing/2014/main" id="{B0DEBB77-7E09-A68B-FC0E-7748E3AD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94993" y="1154018"/>
              <a:ext cx="1134737" cy="1134737"/>
            </a:xfrm>
            <a:prstGeom prst="rect">
              <a:avLst/>
            </a:prstGeom>
          </p:spPr>
        </p:pic>
      </p:grp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DEEB56CF-68FE-30A4-D86E-207B8ADD0F53}"/>
              </a:ext>
            </a:extLst>
          </p:cNvPr>
          <p:cNvGrpSpPr/>
          <p:nvPr/>
        </p:nvGrpSpPr>
        <p:grpSpPr>
          <a:xfrm>
            <a:off x="3986270" y="86299"/>
            <a:ext cx="2921305" cy="2267637"/>
            <a:chOff x="3986270" y="86299"/>
            <a:chExt cx="2921305" cy="2267637"/>
          </a:xfrm>
        </p:grpSpPr>
        <p:sp>
          <p:nvSpPr>
            <p:cNvPr id="1097" name="타원 1096">
              <a:extLst>
                <a:ext uri="{FF2B5EF4-FFF2-40B4-BE49-F238E27FC236}">
                  <a16:creationId xmlns:a16="http://schemas.microsoft.com/office/drawing/2014/main" id="{E22075C5-EFD1-9734-A339-5C726470C0B0}"/>
                </a:ext>
              </a:extLst>
            </p:cNvPr>
            <p:cNvSpPr/>
            <p:nvPr/>
          </p:nvSpPr>
          <p:spPr>
            <a:xfrm>
              <a:off x="4557311" y="86299"/>
              <a:ext cx="2350264" cy="2267637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지속적인 성장</a:t>
              </a:r>
            </a:p>
          </p:txBody>
        </p:sp>
        <p:pic>
          <p:nvPicPr>
            <p:cNvPr id="1105" name="그래픽 1105" descr="시계 방향으로 굽은 화살표 단색으로 채워진">
              <a:extLst>
                <a:ext uri="{FF2B5EF4-FFF2-40B4-BE49-F238E27FC236}">
                  <a16:creationId xmlns:a16="http://schemas.microsoft.com/office/drawing/2014/main" id="{8F5A8F90-2B49-036A-B7C0-D654288F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86270" y="428740"/>
              <a:ext cx="1474424" cy="1465243"/>
            </a:xfrm>
            <a:prstGeom prst="rect">
              <a:avLst/>
            </a:prstGeom>
          </p:spPr>
        </p:pic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9DDB31EA-8C03-C7D1-8AAB-BD22619CEB7D}"/>
              </a:ext>
            </a:extLst>
          </p:cNvPr>
          <p:cNvGrpSpPr/>
          <p:nvPr/>
        </p:nvGrpSpPr>
        <p:grpSpPr>
          <a:xfrm>
            <a:off x="1415668" y="1319271"/>
            <a:ext cx="2767067" cy="2560502"/>
            <a:chOff x="1415668" y="1319271"/>
            <a:chExt cx="2767067" cy="2560502"/>
          </a:xfrm>
        </p:grpSpPr>
        <p:sp>
          <p:nvSpPr>
            <p:cNvPr id="1091" name="타원 1090">
              <a:extLst>
                <a:ext uri="{FF2B5EF4-FFF2-40B4-BE49-F238E27FC236}">
                  <a16:creationId xmlns:a16="http://schemas.microsoft.com/office/drawing/2014/main" id="{FAF4706A-31D0-D497-42AB-48B65F8E1096}"/>
                </a:ext>
              </a:extLst>
            </p:cNvPr>
            <p:cNvSpPr/>
            <p:nvPr/>
          </p:nvSpPr>
          <p:spPr>
            <a:xfrm>
              <a:off x="1832471" y="1602955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9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인프라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향상</a:t>
              </a:r>
            </a:p>
          </p:txBody>
        </p:sp>
        <p:pic>
          <p:nvPicPr>
            <p:cNvPr id="1106" name="그래픽 1106" descr="건물 벽돌담 단색으로 채워진">
              <a:extLst>
                <a:ext uri="{FF2B5EF4-FFF2-40B4-BE49-F238E27FC236}">
                  <a16:creationId xmlns:a16="http://schemas.microsoft.com/office/drawing/2014/main" id="{2358C106-64B5-022C-E23D-52FE5347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5668" y="1319271"/>
              <a:ext cx="1134737" cy="1134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7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" name="그림 3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5B25FCFE-3069-3844-7A57-35C230EA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" y="1500874"/>
            <a:ext cx="3899970" cy="328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E416B-A29D-A47B-9ED2-253B7B786BA6}"/>
              </a:ext>
            </a:extLst>
          </p:cNvPr>
          <p:cNvSpPr txBox="1"/>
          <p:nvPr/>
        </p:nvSpPr>
        <p:spPr>
          <a:xfrm>
            <a:off x="3773276" y="2354855"/>
            <a:ext cx="66266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600" b="1" dirty="0">
                <a:solidFill>
                  <a:schemeClr val="bg1"/>
                </a:solidFill>
                <a:ea typeface="맑은 고딕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7130376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B9939D7-B686-3C4C-5E30-C995854E7889}"/>
              </a:ext>
            </a:extLst>
          </p:cNvPr>
          <p:cNvGrpSpPr/>
          <p:nvPr/>
        </p:nvGrpSpPr>
        <p:grpSpPr>
          <a:xfrm>
            <a:off x="851627" y="437921"/>
            <a:ext cx="6748175" cy="6060768"/>
            <a:chOff x="3817000" y="1916017"/>
            <a:chExt cx="3791983" cy="3315733"/>
          </a:xfrm>
        </p:grpSpPr>
        <p:pic>
          <p:nvPicPr>
            <p:cNvPr id="5" name="그래픽 5" descr="돌고개 윤곽선">
              <a:extLst>
                <a:ext uri="{FF2B5EF4-FFF2-40B4-BE49-F238E27FC236}">
                  <a16:creationId xmlns:a16="http://schemas.microsoft.com/office/drawing/2014/main" id="{17B93A48-728A-8A9E-66CA-2E93C9F3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60000" flipH="1">
              <a:off x="4885981" y="1916017"/>
              <a:ext cx="2282327" cy="2245604"/>
            </a:xfrm>
            <a:prstGeom prst="rect">
              <a:avLst/>
            </a:prstGeom>
          </p:spPr>
        </p:pic>
        <p:pic>
          <p:nvPicPr>
            <p:cNvPr id="6" name="그래픽 6" descr="물결 윤곽선">
              <a:extLst>
                <a:ext uri="{FF2B5EF4-FFF2-40B4-BE49-F238E27FC236}">
                  <a16:creationId xmlns:a16="http://schemas.microsoft.com/office/drawing/2014/main" id="{D735CCDF-03CE-3868-B87F-2DD447A7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7000" y="2646459"/>
              <a:ext cx="2891316" cy="2585291"/>
            </a:xfrm>
            <a:prstGeom prst="rect">
              <a:avLst/>
            </a:prstGeom>
          </p:spPr>
        </p:pic>
        <p:pic>
          <p:nvPicPr>
            <p:cNvPr id="7" name="그래픽 7" descr="물 단색으로 채워진">
              <a:extLst>
                <a:ext uri="{FF2B5EF4-FFF2-40B4-BE49-F238E27FC236}">
                  <a16:creationId xmlns:a16="http://schemas.microsoft.com/office/drawing/2014/main" id="{1788CFCF-3D1F-64BC-696C-2A42A6C8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260000">
              <a:off x="6694583" y="2117993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물 단색으로 채워진">
              <a:extLst>
                <a:ext uri="{FF2B5EF4-FFF2-40B4-BE49-F238E27FC236}">
                  <a16:creationId xmlns:a16="http://schemas.microsoft.com/office/drawing/2014/main" id="{E7AC1416-C670-19E7-9E7D-734FF32C5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-4320000">
              <a:off x="6838459" y="2881642"/>
              <a:ext cx="629798" cy="464546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BB5798E1-F38C-83B4-B805-D73C341F664C}"/>
              </a:ext>
            </a:extLst>
          </p:cNvPr>
          <p:cNvSpPr/>
          <p:nvPr/>
        </p:nvSpPr>
        <p:spPr>
          <a:xfrm>
            <a:off x="302963" y="275422"/>
            <a:ext cx="2579782" cy="2396167"/>
          </a:xfrm>
          <a:prstGeom prst="ellipse">
            <a:avLst/>
          </a:prstGeom>
          <a:solidFill>
            <a:srgbClr val="FFFFFF"/>
          </a:solidFill>
          <a:ln w="57150">
            <a:solidFill>
              <a:srgbClr val="00DB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>
                <a:solidFill>
                  <a:schemeClr val="tx1"/>
                </a:solidFill>
                <a:ea typeface="맑은 고딕"/>
              </a:rPr>
              <a:t>부산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DF203F-6A42-78A9-93F3-590EFD8A1468}"/>
              </a:ext>
            </a:extLst>
          </p:cNvPr>
          <p:cNvSpPr/>
          <p:nvPr/>
        </p:nvSpPr>
        <p:spPr>
          <a:xfrm>
            <a:off x="6793734" y="4755613"/>
            <a:ext cx="2111566" cy="1927951"/>
          </a:xfrm>
          <a:prstGeom prst="ellipse">
            <a:avLst/>
          </a:prstGeom>
          <a:solidFill>
            <a:srgbClr val="FFFFFF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포항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FDB675-61C9-5ED2-EC75-B0F3CA91BBAB}"/>
              </a:ext>
            </a:extLst>
          </p:cNvPr>
          <p:cNvSpPr/>
          <p:nvPr/>
        </p:nvSpPr>
        <p:spPr>
          <a:xfrm>
            <a:off x="7463925" y="284602"/>
            <a:ext cx="2689951" cy="262568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F9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6000">
                <a:solidFill>
                  <a:schemeClr val="tx1"/>
                </a:solidFill>
                <a:ea typeface="맑은 고딕"/>
              </a:rPr>
              <a:t>제주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64AE7A-A600-6729-4A32-5B544F51EDEE}"/>
              </a:ext>
            </a:extLst>
          </p:cNvPr>
          <p:cNvSpPr/>
          <p:nvPr/>
        </p:nvSpPr>
        <p:spPr>
          <a:xfrm>
            <a:off x="9970263" y="2129926"/>
            <a:ext cx="1762699" cy="156072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E1B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강릉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B02649-4FA1-C8B1-7B02-8D478F52771B}"/>
              </a:ext>
            </a:extLst>
          </p:cNvPr>
          <p:cNvSpPr/>
          <p:nvPr/>
        </p:nvSpPr>
        <p:spPr>
          <a:xfrm>
            <a:off x="8326913" y="3231612"/>
            <a:ext cx="1762698" cy="1652529"/>
          </a:xfrm>
          <a:prstGeom prst="ellipse">
            <a:avLst/>
          </a:prstGeom>
          <a:solidFill>
            <a:srgbClr val="FFFFFF"/>
          </a:solidFill>
          <a:ln w="57150">
            <a:solidFill>
              <a:srgbClr val="85FF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여수</a:t>
            </a:r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04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" name="그림 2" descr="하늘, 야외, 롤러 코스터, 타다이(가) 표시된 사진&#10;&#10;자동 생성된 설명">
            <a:extLst>
              <a:ext uri="{FF2B5EF4-FFF2-40B4-BE49-F238E27FC236}">
                <a16:creationId xmlns:a16="http://schemas.microsoft.com/office/drawing/2014/main" id="{9FD39CCA-0CD3-A49D-C40E-BCE35D86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20" y="79780"/>
            <a:ext cx="6966332" cy="4646004"/>
          </a:xfrm>
          <a:prstGeom prst="rect">
            <a:avLst/>
          </a:prstGeom>
        </p:spPr>
      </p:pic>
      <p:pic>
        <p:nvPicPr>
          <p:cNvPr id="3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BB22D053-5AD2-3AB1-E326-D4A6E402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81" y="0"/>
            <a:ext cx="5020019" cy="6000377"/>
          </a:xfrm>
          <a:prstGeom prst="rect">
            <a:avLst/>
          </a:prstGeom>
        </p:spPr>
      </p:pic>
      <p:pic>
        <p:nvPicPr>
          <p:cNvPr id="4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F972475B-1493-DB65-C91E-31B80E3FF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138" y="-101621"/>
            <a:ext cx="6062112" cy="73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D0E3-EBEB-2DFD-BB07-F95751F82DCB}"/>
              </a:ext>
            </a:extLst>
          </p:cNvPr>
          <p:cNvSpPr/>
          <p:nvPr/>
        </p:nvSpPr>
        <p:spPr>
          <a:xfrm>
            <a:off x="417729" y="239294"/>
            <a:ext cx="11273926" cy="84462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b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대구시 저조한 여행희망비율</a:t>
            </a:r>
            <a:endParaRPr lang="ko-KR" sz="3600" b="1">
              <a:solidFill>
                <a:schemeClr val="accent5">
                  <a:lumMod val="75000"/>
                </a:schemeClr>
              </a:solidFill>
              <a:ea typeface="맑은 고딕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D70CFB-7154-50F6-5458-FF222716400F}"/>
              </a:ext>
            </a:extLst>
          </p:cNvPr>
          <p:cNvGrpSpPr/>
          <p:nvPr/>
        </p:nvGrpSpPr>
        <p:grpSpPr>
          <a:xfrm>
            <a:off x="6389176" y="1888814"/>
            <a:ext cx="5414041" cy="4027357"/>
            <a:chOff x="3022405" y="1503647"/>
            <a:chExt cx="6097162" cy="45510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62084D6-A34B-2BDA-05A3-B5F9B0B2F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99" t="27584" r="38698" b="27226"/>
            <a:stretch/>
          </p:blipFill>
          <p:spPr>
            <a:xfrm>
              <a:off x="3022405" y="1503647"/>
              <a:ext cx="6002932" cy="41451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660735-7897-116E-A2FD-D62BC5EDB709}"/>
                </a:ext>
              </a:extLst>
            </p:cNvPr>
            <p:cNvSpPr txBox="1"/>
            <p:nvPr/>
          </p:nvSpPr>
          <p:spPr>
            <a:xfrm>
              <a:off x="3022405" y="5777671"/>
              <a:ext cx="60971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hlinkClick r:id="rId4"/>
                </a:rPr>
                <a:t>출처 </a:t>
              </a:r>
              <a:r>
                <a:rPr lang="en-US" altLang="ko-KR" sz="1200">
                  <a:hlinkClick r:id="rId4"/>
                </a:rPr>
                <a:t>: </a:t>
              </a:r>
              <a:r>
                <a:rPr lang="ko-KR" altLang="en-US" sz="1200">
                  <a:hlinkClick r:id="rId4"/>
                </a:rPr>
                <a:t>https://m.blog.naver.com/the_trip/221780359632</a:t>
              </a:r>
              <a:endParaRPr lang="ko-KR" altLang="en-US" sz="120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14E5743-1904-1297-92E0-DD4AC35F151E}"/>
              </a:ext>
            </a:extLst>
          </p:cNvPr>
          <p:cNvSpPr/>
          <p:nvPr/>
        </p:nvSpPr>
        <p:spPr>
          <a:xfrm rot="10800000">
            <a:off x="8193194" y="4484316"/>
            <a:ext cx="2228460" cy="5260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719CFA-0445-3308-C578-3EC37A131150}"/>
              </a:ext>
            </a:extLst>
          </p:cNvPr>
          <p:cNvGrpSpPr/>
          <p:nvPr/>
        </p:nvGrpSpPr>
        <p:grpSpPr>
          <a:xfrm>
            <a:off x="588391" y="1562149"/>
            <a:ext cx="7490897" cy="5054143"/>
            <a:chOff x="2757159" y="739895"/>
            <a:chExt cx="7322429" cy="48946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D7B510-D1A9-17DF-C418-69902931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806" t="42138" r="43151" b="13734"/>
            <a:stretch/>
          </p:blipFill>
          <p:spPr>
            <a:xfrm>
              <a:off x="2757159" y="739895"/>
              <a:ext cx="5271664" cy="4683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C5AB0-BAD3-3D0D-644A-6B437A3B0F2C}"/>
                </a:ext>
              </a:extLst>
            </p:cNvPr>
            <p:cNvSpPr txBox="1"/>
            <p:nvPr/>
          </p:nvSpPr>
          <p:spPr>
            <a:xfrm>
              <a:off x="5647274" y="5380621"/>
              <a:ext cx="443231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0" i="0">
                  <a:solidFill>
                    <a:srgbClr val="808080"/>
                  </a:solidFill>
                  <a:effectLst/>
                  <a:latin typeface="맑은고딕"/>
                </a:rPr>
                <a:t>저작권자 </a:t>
              </a:r>
              <a:r>
                <a:rPr lang="en-US" altLang="ko-KR" sz="1050" b="0" i="0">
                  <a:solidFill>
                    <a:srgbClr val="808080"/>
                  </a:solidFill>
                  <a:effectLst/>
                  <a:latin typeface="맑은고딕"/>
                </a:rPr>
                <a:t>2015.01.15 ⓒ </a:t>
              </a:r>
              <a:r>
                <a:rPr lang="en-US" altLang="ko-KR" sz="1050" b="0" i="0" err="1">
                  <a:solidFill>
                    <a:srgbClr val="808080"/>
                  </a:solidFill>
                  <a:effectLst/>
                  <a:latin typeface="맑은고딕"/>
                </a:rPr>
                <a:t>dailydgnews</a:t>
              </a:r>
              <a:endParaRPr lang="ko-KR" altLang="en-US" sz="105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D5A409-97C1-B8E6-E4ED-30C34F89A590}"/>
              </a:ext>
            </a:extLst>
          </p:cNvPr>
          <p:cNvSpPr/>
          <p:nvPr/>
        </p:nvSpPr>
        <p:spPr>
          <a:xfrm>
            <a:off x="739035" y="5511452"/>
            <a:ext cx="2498942" cy="237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056B4-C29C-65BC-FE46-8BEA74339908}"/>
              </a:ext>
            </a:extLst>
          </p:cNvPr>
          <p:cNvSpPr txBox="1"/>
          <p:nvPr/>
        </p:nvSpPr>
        <p:spPr>
          <a:xfrm>
            <a:off x="110168" y="3121445"/>
            <a:ext cx="11971662" cy="96949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700">
                <a:solidFill>
                  <a:srgbClr val="FF0000"/>
                </a:solidFill>
                <a:ea typeface="맑은 고딕"/>
              </a:rPr>
              <a:t>대구시의 여행 비율이 현저히 낮음!</a:t>
            </a:r>
          </a:p>
        </p:txBody>
      </p:sp>
    </p:spTree>
    <p:extLst>
      <p:ext uri="{BB962C8B-B14F-4D97-AF65-F5344CB8AC3E}">
        <p14:creationId xmlns:p14="http://schemas.microsoft.com/office/powerpoint/2010/main" val="352684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35EA1D-4936-1967-536C-DD3EA601A304}"/>
              </a:ext>
            </a:extLst>
          </p:cNvPr>
          <p:cNvGrpSpPr/>
          <p:nvPr/>
        </p:nvGrpSpPr>
        <p:grpSpPr>
          <a:xfrm>
            <a:off x="3635566" y="3479495"/>
            <a:ext cx="4140505" cy="4168047"/>
            <a:chOff x="3635566" y="3479495"/>
            <a:chExt cx="4140505" cy="416804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5CA901-4583-397E-9A77-B3AB78CEED9F}"/>
                </a:ext>
              </a:extLst>
            </p:cNvPr>
            <p:cNvSpPr/>
            <p:nvPr/>
          </p:nvSpPr>
          <p:spPr>
            <a:xfrm>
              <a:off x="3635566" y="3479495"/>
              <a:ext cx="4140505" cy="4168047"/>
            </a:xfrm>
            <a:prstGeom prst="ellipse">
              <a:avLst/>
            </a:prstGeom>
            <a:solidFill>
              <a:srgbClr val="D9FFB3"/>
            </a:solidFill>
            <a:ln>
              <a:solidFill>
                <a:srgbClr val="D9FF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5" descr="수화물 단색으로 채워진">
              <a:extLst>
                <a:ext uri="{FF2B5EF4-FFF2-40B4-BE49-F238E27FC236}">
                  <a16:creationId xmlns:a16="http://schemas.microsoft.com/office/drawing/2014/main" id="{D62854D0-6335-F6DE-54D0-9E77F925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0366" y="3541006"/>
              <a:ext cx="3512544" cy="348500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89271F-AE0E-9A92-162A-7DE6976F445F}"/>
              </a:ext>
            </a:extLst>
          </p:cNvPr>
          <p:cNvSpPr txBox="1"/>
          <p:nvPr/>
        </p:nvSpPr>
        <p:spPr>
          <a:xfrm>
            <a:off x="4617904" y="5568107"/>
            <a:ext cx="216481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70A9"/>
                </a:solidFill>
                <a:ea typeface="맑은 고딕"/>
              </a:rPr>
              <a:t>여행의 이점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4CE9FF-F264-4BD6-781F-6C8CA5CB1123}"/>
              </a:ext>
            </a:extLst>
          </p:cNvPr>
          <p:cNvGrpSpPr/>
          <p:nvPr/>
        </p:nvGrpSpPr>
        <p:grpSpPr>
          <a:xfrm>
            <a:off x="1424848" y="667438"/>
            <a:ext cx="3626381" cy="2878271"/>
            <a:chOff x="672028" y="401198"/>
            <a:chExt cx="3369321" cy="2529404"/>
          </a:xfrm>
        </p:grpSpPr>
        <p:pic>
          <p:nvPicPr>
            <p:cNvPr id="10" name="그래픽 10" descr="금괴 단색으로 채워진">
              <a:extLst>
                <a:ext uri="{FF2B5EF4-FFF2-40B4-BE49-F238E27FC236}">
                  <a16:creationId xmlns:a16="http://schemas.microsoft.com/office/drawing/2014/main" id="{A5B27D78-4D24-ACA8-8B1A-650C95D69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3290" y="626700"/>
              <a:ext cx="1961001" cy="1970182"/>
            </a:xfrm>
            <a:prstGeom prst="rect">
              <a:avLst/>
            </a:prstGeom>
          </p:spPr>
        </p:pic>
        <p:pic>
          <p:nvPicPr>
            <p:cNvPr id="9" name="그래픽 9" descr="돈 봉투 단색으로 채워진">
              <a:extLst>
                <a:ext uri="{FF2B5EF4-FFF2-40B4-BE49-F238E27FC236}">
                  <a16:creationId xmlns:a16="http://schemas.microsoft.com/office/drawing/2014/main" id="{51618410-F8EF-06F9-9BE3-B0A20DB4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028" y="401198"/>
              <a:ext cx="1593773" cy="1584592"/>
            </a:xfrm>
            <a:prstGeom prst="rect">
              <a:avLst/>
            </a:prstGeom>
          </p:spPr>
        </p:pic>
        <p:pic>
          <p:nvPicPr>
            <p:cNvPr id="11" name="그래픽 11" descr="화폐 윤곽선">
              <a:extLst>
                <a:ext uri="{FF2B5EF4-FFF2-40B4-BE49-F238E27FC236}">
                  <a16:creationId xmlns:a16="http://schemas.microsoft.com/office/drawing/2014/main" id="{CEACF602-6E08-31D5-4664-A93297844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-1380000">
              <a:off x="2135431" y="1024684"/>
              <a:ext cx="1905918" cy="1905918"/>
            </a:xfrm>
            <a:prstGeom prst="rect">
              <a:avLst/>
            </a:prstGeom>
          </p:spPr>
        </p:pic>
      </p:grpSp>
      <p:pic>
        <p:nvPicPr>
          <p:cNvPr id="14" name="그래픽 14" descr="댄스 단색으로 채워진">
            <a:extLst>
              <a:ext uri="{FF2B5EF4-FFF2-40B4-BE49-F238E27FC236}">
                <a16:creationId xmlns:a16="http://schemas.microsoft.com/office/drawing/2014/main" id="{C0AFB249-488D-265A-E86A-952370FFFF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5138" y="2971800"/>
            <a:ext cx="3558448" cy="3530906"/>
          </a:xfrm>
          <a:prstGeom prst="rect">
            <a:avLst/>
          </a:prstGeom>
        </p:spPr>
      </p:pic>
      <p:pic>
        <p:nvPicPr>
          <p:cNvPr id="15" name="그래픽 16" descr="바이러스성 윤곽선">
            <a:extLst>
              <a:ext uri="{FF2B5EF4-FFF2-40B4-BE49-F238E27FC236}">
                <a16:creationId xmlns:a16="http://schemas.microsoft.com/office/drawing/2014/main" id="{52F51B97-4289-93EC-A666-7AEB54A6CB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7836" y="190041"/>
            <a:ext cx="3154495" cy="3126954"/>
          </a:xfrm>
          <a:prstGeom prst="rect">
            <a:avLst/>
          </a:prstGeom>
        </p:spPr>
      </p:pic>
      <p:pic>
        <p:nvPicPr>
          <p:cNvPr id="17" name="그래픽 17" descr="지속적인 개선 단색으로 채워진">
            <a:extLst>
              <a:ext uri="{FF2B5EF4-FFF2-40B4-BE49-F238E27FC236}">
                <a16:creationId xmlns:a16="http://schemas.microsoft.com/office/drawing/2014/main" id="{ABC04FF7-6C09-787C-565B-0B88ED8A2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523" y="3761343"/>
            <a:ext cx="2851530" cy="28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2C029-3740-2BBF-1ADD-B7ECECCBCE96}"/>
              </a:ext>
            </a:extLst>
          </p:cNvPr>
          <p:cNvSpPr txBox="1"/>
          <p:nvPr/>
        </p:nvSpPr>
        <p:spPr>
          <a:xfrm>
            <a:off x="-321326" y="2712904"/>
            <a:ext cx="112353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/>
            <a:r>
              <a:rPr lang="ko-KR" altLang="en-US" sz="4400" b="1">
                <a:ea typeface="맑은 고딕"/>
              </a:rPr>
              <a:t>대구시가 저 이점을 누리기 위해선 </a:t>
            </a:r>
            <a:endParaRPr lang="ko-KR" sz="4400" b="1">
              <a:ea typeface="맑은 고딕"/>
            </a:endParaRPr>
          </a:p>
          <a:p>
            <a:pPr lvl="4"/>
            <a:r>
              <a:rPr lang="ko-KR" altLang="en-US" sz="4400" b="1">
                <a:ea typeface="맑은 고딕"/>
              </a:rPr>
              <a:t>       어떤 방법을 써야 할까?</a:t>
            </a:r>
            <a:endParaRPr lang="ko-KR" sz="4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920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73EE3E-E5BD-F1BB-C81C-E9A3B0AE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4" y="696010"/>
            <a:ext cx="10528451" cy="54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2367DFC-24A6-DC8E-5BF8-C9C0B0A0CE5E}"/>
              </a:ext>
            </a:extLst>
          </p:cNvPr>
          <p:cNvGrpSpPr/>
          <p:nvPr/>
        </p:nvGrpSpPr>
        <p:grpSpPr>
          <a:xfrm>
            <a:off x="207484" y="-305718"/>
            <a:ext cx="5993175" cy="5082447"/>
            <a:chOff x="207484" y="-305718"/>
            <a:chExt cx="5993175" cy="5082447"/>
          </a:xfrm>
        </p:grpSpPr>
        <p:pic>
          <p:nvPicPr>
            <p:cNvPr id="8" name="그래픽 8" descr="상점 단색으로 채워진">
              <a:extLst>
                <a:ext uri="{FF2B5EF4-FFF2-40B4-BE49-F238E27FC236}">
                  <a16:creationId xmlns:a16="http://schemas.microsoft.com/office/drawing/2014/main" id="{4D58F9B9-C132-AC32-E133-C492E2E1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679" y="-305718"/>
              <a:ext cx="5091629" cy="5082447"/>
            </a:xfrm>
            <a:prstGeom prst="rect">
              <a:avLst/>
            </a:prstGeom>
          </p:spPr>
        </p:pic>
        <p:pic>
          <p:nvPicPr>
            <p:cNvPr id="2" name="그림 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4A5343A7-6787-71DC-D2D6-FB374162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593" b="89011" l="5919" r="92835">
                          <a14:foregroundMark x1="81931" y1="25275" x2="87850" y2="26374"/>
                          <a14:foregroundMark x1="90343" y1="29670" x2="90654" y2="29670"/>
                          <a14:foregroundMark x1="92835" y1="42857" x2="92835" y2="42857"/>
                          <a14:foregroundMark x1="75701" y1="81319" x2="75701" y2="81319"/>
                          <a14:foregroundMark x1="66355" y1="83516" x2="66355" y2="83516"/>
                          <a14:foregroundMark x1="8723" y1="79121" x2="8723" y2="79121"/>
                          <a14:foregroundMark x1="5919" y1="50549" x2="5919" y2="505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484" y="579209"/>
              <a:ext cx="5993175" cy="1705967"/>
            </a:xfrm>
            <a:prstGeom prst="rect">
              <a:avLst/>
            </a:prstGeom>
          </p:spPr>
        </p:pic>
      </p:grpSp>
      <p:pic>
        <p:nvPicPr>
          <p:cNvPr id="3" name="그림 3" descr="텍스트, 음식, 실내, 빵이(가) 표시된 사진&#10;&#10;자동 생성된 설명">
            <a:extLst>
              <a:ext uri="{FF2B5EF4-FFF2-40B4-BE49-F238E27FC236}">
                <a16:creationId xmlns:a16="http://schemas.microsoft.com/office/drawing/2014/main" id="{C19F74F4-2536-9C68-E750-31933D097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447" y="276316"/>
            <a:ext cx="3725537" cy="37531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AE637CA-3625-5243-07D3-2A1CD8D7BA3B}"/>
              </a:ext>
            </a:extLst>
          </p:cNvPr>
          <p:cNvGrpSpPr/>
          <p:nvPr/>
        </p:nvGrpSpPr>
        <p:grpSpPr>
          <a:xfrm>
            <a:off x="203812" y="4486620"/>
            <a:ext cx="10620260" cy="1355074"/>
            <a:chOff x="66101" y="2402596"/>
            <a:chExt cx="10620260" cy="1355074"/>
          </a:xfrm>
        </p:grpSpPr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B16F430-FC9A-9BC0-4A00-31AB5E6FA8FA}"/>
                </a:ext>
              </a:extLst>
            </p:cNvPr>
            <p:cNvSpPr txBox="1"/>
            <p:nvPr/>
          </p:nvSpPr>
          <p:spPr>
            <a:xfrm>
              <a:off x="1505638" y="2662408"/>
              <a:ext cx="9180723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C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800" b="1">
                  <a:solidFill>
                    <a:srgbClr val="FF9500"/>
                  </a:solidFill>
                  <a:ea typeface="맑은 고딕"/>
                </a:rPr>
                <a:t>맛집 홍보</a:t>
              </a:r>
              <a:r>
                <a:rPr lang="ko-KR" altLang="en-US" sz="4800">
                  <a:solidFill>
                    <a:srgbClr val="FF9500"/>
                  </a:solidFill>
                  <a:ea typeface="맑은 고딕"/>
                </a:rPr>
                <a:t>를 통해 대구를 알리자</a:t>
              </a:r>
              <a:r>
                <a:rPr lang="ko-KR" altLang="en-US" sz="4800" b="1">
                  <a:solidFill>
                    <a:srgbClr val="FF9500"/>
                  </a:solidFill>
                  <a:ea typeface="맑은 고딕"/>
                </a:rPr>
                <a:t>!</a:t>
              </a:r>
            </a:p>
          </p:txBody>
        </p:sp>
        <p:pic>
          <p:nvPicPr>
            <p:cNvPr id="7" name="그래픽 7" descr="전구 및 기어  단색으로 채워진">
              <a:extLst>
                <a:ext uri="{FF2B5EF4-FFF2-40B4-BE49-F238E27FC236}">
                  <a16:creationId xmlns:a16="http://schemas.microsoft.com/office/drawing/2014/main" id="{5A846B16-B2B8-37E0-F728-154EF911C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01" y="2402596"/>
              <a:ext cx="1355074" cy="1355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4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A4E701-59C5-19EA-EE29-8C3D05C4B843}"/>
              </a:ext>
            </a:extLst>
          </p:cNvPr>
          <p:cNvSpPr txBox="1"/>
          <p:nvPr/>
        </p:nvSpPr>
        <p:spPr>
          <a:xfrm>
            <a:off x="436084" y="307554"/>
            <a:ext cx="11317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400" b="1" dirty="0">
                <a:solidFill>
                  <a:srgbClr val="FFCC00"/>
                </a:solidFill>
                <a:ea typeface="맑은 고딕"/>
              </a:rPr>
              <a:t>FDI : Food of </a:t>
            </a:r>
            <a:r>
              <a:rPr lang="ko-KR" altLang="en-US" sz="5400" b="1" err="1">
                <a:solidFill>
                  <a:srgbClr val="FFCC00"/>
                </a:solidFill>
                <a:ea typeface="맑은 고딕"/>
              </a:rPr>
              <a:t>Daegu</a:t>
            </a:r>
            <a:r>
              <a:rPr lang="ko-KR" altLang="en-US" sz="5400" b="1" dirty="0">
                <a:solidFill>
                  <a:srgbClr val="FFCC00"/>
                </a:solidFill>
                <a:ea typeface="맑은 고딕"/>
              </a:rPr>
              <a:t> </a:t>
            </a:r>
            <a:r>
              <a:rPr lang="ko-KR" altLang="en-US" sz="5400" b="1" err="1">
                <a:solidFill>
                  <a:srgbClr val="FFCC00"/>
                </a:solidFill>
                <a:ea typeface="맑은 고딕"/>
              </a:rPr>
              <a:t>Information</a:t>
            </a:r>
            <a:endParaRPr lang="ko-KR" altLang="en-US" sz="5400" b="1">
              <a:solidFill>
                <a:srgbClr val="FFCC00"/>
              </a:solidFill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8BFFBB-E0DA-9BCD-5FE0-524B4779FC7A}"/>
              </a:ext>
            </a:extLst>
          </p:cNvPr>
          <p:cNvGrpSpPr/>
          <p:nvPr/>
        </p:nvGrpSpPr>
        <p:grpSpPr>
          <a:xfrm>
            <a:off x="-156146" y="875953"/>
            <a:ext cx="11290525" cy="5347461"/>
            <a:chOff x="-156146" y="875953"/>
            <a:chExt cx="11290525" cy="5347461"/>
          </a:xfrm>
        </p:grpSpPr>
        <p:pic>
          <p:nvPicPr>
            <p:cNvPr id="9" name="그림 16" descr="달력이(가) 표시된 사진&#10;&#10;자동 생성된 설명">
              <a:extLst>
                <a:ext uri="{FF2B5EF4-FFF2-40B4-BE49-F238E27FC236}">
                  <a16:creationId xmlns:a16="http://schemas.microsoft.com/office/drawing/2014/main" id="{63D04F67-7646-E7B2-AB51-C1725F5D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6146" y="875953"/>
              <a:ext cx="4263602" cy="53474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E7051-2A4D-A3F3-8BD3-6B62C9B628A0}"/>
                </a:ext>
              </a:extLst>
            </p:cNvPr>
            <p:cNvSpPr txBox="1"/>
            <p:nvPr/>
          </p:nvSpPr>
          <p:spPr>
            <a:xfrm>
              <a:off x="3929349" y="2896518"/>
              <a:ext cx="7205030" cy="14465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4400" dirty="0">
                  <a:ea typeface="맑은 고딕"/>
                </a:rPr>
                <a:t>대구의 맛집들을 검색하면 찾아주는 서비스 웹사이트!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42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17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김민주</dc:creator>
  <cp:revision>76</cp:revision>
  <dcterms:created xsi:type="dcterms:W3CDTF">2023-06-22T17:01:57Z</dcterms:created>
  <dcterms:modified xsi:type="dcterms:W3CDTF">2023-06-22T23:44:02Z</dcterms:modified>
</cp:coreProperties>
</file>